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Gill Sans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illSans-regular.fntdata"/><Relationship Id="rId25" Type="http://schemas.openxmlformats.org/officeDocument/2006/relationships/slide" Target="slides/slide20.xml"/><Relationship Id="rId27" Type="http://schemas.openxmlformats.org/officeDocument/2006/relationships/font" Target="fonts/Gill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ill Sans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dc3fa0648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adc3fa064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4" name="Google Shape;164;gadc3fa0648_0_1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dc3fa0648_0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adc3fa064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5" name="Google Shape;175;gadc3fa0648_0_1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dc3fa0648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adc3fa064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6" name="Google Shape;186;gadc3fa0648_0_1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dc3fa0648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adc3fa064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7" name="Google Shape;197;gadc3fa0648_0_1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dc3fa0648_0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adc3fa064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8" name="Google Shape;208;gadc3fa0648_0_1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dc3fa0648_0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adc3fa064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9" name="Google Shape;219;gadc3fa0648_0_1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dc3fa0648_0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adc3fa064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0" name="Google Shape;230;gadc3fa0648_0_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dc3fa0648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dc3fa064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1" name="Google Shape;241;gadc3fa0648_0_2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dc3fa0648_0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adc3fa064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2" name="Google Shape;252;gadc3fa0648_0_2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9ae21c63a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9ae21c63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2" name="Google Shape;262;ga9ae21c63a_0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9b48774c7_1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9b48774c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a9b48774c7_1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dbcb17d85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adbcb17d8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7" name="Google Shape;97;gadbcb17d85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dbcb17d85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adbcb17d8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6" name="Google Shape;106;gadbcb17d85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dc3fa0648_0_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adc3fa0648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5" name="Google Shape;115;gadc3fa0648_0_2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dc3fa0648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dc3fa064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adc3fa0648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1" name="Google Shape;131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dc3fa0648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adc3fa064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2" name="Google Shape;142;gadc3fa0648_0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c3fa0648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adc3fa064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3" name="Google Shape;153;gadc3fa0648_0_1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5829" y="124631"/>
            <a:ext cx="694943" cy="21725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-3131"/>
            <a:ext cx="12188952" cy="502920"/>
          </a:xfrm>
          <a:prstGeom prst="rect">
            <a:avLst/>
          </a:prstGeom>
          <a:solidFill>
            <a:srgbClr val="E461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564048" y="4383205"/>
            <a:ext cx="7724037" cy="476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564049" y="4894068"/>
            <a:ext cx="7724036" cy="545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3" type="body"/>
          </p:nvPr>
        </p:nvSpPr>
        <p:spPr>
          <a:xfrm>
            <a:off x="0" y="5511801"/>
            <a:ext cx="12192000" cy="13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53"/>
              </a:spcBef>
              <a:spcAft>
                <a:spcPts val="0"/>
              </a:spcAft>
              <a:buClr>
                <a:srgbClr val="FF0000"/>
              </a:buClr>
              <a:buSzPts val="4267"/>
              <a:buFont typeface="Arial"/>
              <a:buNone/>
              <a:defRPr b="0" i="1" sz="4267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8095" y="72011"/>
            <a:ext cx="902177" cy="35263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4" type="body"/>
          </p:nvPr>
        </p:nvSpPr>
        <p:spPr>
          <a:xfrm>
            <a:off x="564048" y="1128925"/>
            <a:ext cx="5928147" cy="3073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1280"/>
              </a:spcBef>
              <a:spcAft>
                <a:spcPts val="0"/>
              </a:spcAft>
              <a:buClr>
                <a:srgbClr val="E46102"/>
              </a:buClr>
              <a:buSzPts val="6400"/>
              <a:buFont typeface="Arial"/>
              <a:buNone/>
              <a:defRPr b="1" i="0" sz="6400" u="none" cap="none" strike="noStrike">
                <a:solidFill>
                  <a:srgbClr val="E4610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1"/>
          <p:cNvCxnSpPr/>
          <p:nvPr/>
        </p:nvCxnSpPr>
        <p:spPr>
          <a:xfrm>
            <a:off x="272085" y="513092"/>
            <a:ext cx="2674747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1"/>
          <p:cNvCxnSpPr/>
          <p:nvPr/>
        </p:nvCxnSpPr>
        <p:spPr>
          <a:xfrm>
            <a:off x="3376635" y="513092"/>
            <a:ext cx="8485403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53"/>
              </a:spcBef>
              <a:spcAft>
                <a:spcPts val="0"/>
              </a:spcAft>
              <a:buClr>
                <a:srgbClr val="FF0000"/>
              </a:buClr>
              <a:buSzPts val="4267"/>
              <a:buFont typeface="Arial"/>
              <a:buNone/>
              <a:defRPr b="0" i="1" sz="4267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264584" y="862676"/>
            <a:ext cx="3471333" cy="795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rgbClr val="E46102"/>
              </a:buClr>
              <a:buSzPts val="4267"/>
              <a:buFont typeface="Arial"/>
              <a:buNone/>
              <a:defRPr b="1" i="0" sz="4267" u="none" cap="none" strike="noStrike">
                <a:solidFill>
                  <a:srgbClr val="E4610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3" type="body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4" type="body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None/>
              <a:defRPr b="0" i="1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" showMasterSp="0">
  <p:cSld name="Transi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2"/>
          <p:cNvCxnSpPr/>
          <p:nvPr/>
        </p:nvCxnSpPr>
        <p:spPr>
          <a:xfrm>
            <a:off x="272085" y="513091"/>
            <a:ext cx="2674747" cy="0"/>
          </a:xfrm>
          <a:prstGeom prst="straightConnector1">
            <a:avLst/>
          </a:prstGeom>
          <a:noFill/>
          <a:ln cap="flat" cmpd="sng" w="25400">
            <a:solidFill>
              <a:srgbClr val="E4610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2"/>
          <p:cNvCxnSpPr/>
          <p:nvPr/>
        </p:nvCxnSpPr>
        <p:spPr>
          <a:xfrm>
            <a:off x="3376635" y="513091"/>
            <a:ext cx="8485403" cy="0"/>
          </a:xfrm>
          <a:prstGeom prst="straightConnector1">
            <a:avLst/>
          </a:prstGeom>
          <a:noFill/>
          <a:ln cap="flat" cmpd="sng" w="12700">
            <a:solidFill>
              <a:srgbClr val="E4610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53"/>
              </a:spcBef>
              <a:spcAft>
                <a:spcPts val="0"/>
              </a:spcAft>
              <a:buClr>
                <a:srgbClr val="FF0000"/>
              </a:buClr>
              <a:buSzPts val="4267"/>
              <a:buFont typeface="Arial"/>
              <a:buNone/>
              <a:defRPr b="0" i="1" sz="4267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2" type="body"/>
          </p:nvPr>
        </p:nvSpPr>
        <p:spPr>
          <a:xfrm>
            <a:off x="272085" y="3987800"/>
            <a:ext cx="11589952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5333"/>
              <a:buFont typeface="Arial"/>
              <a:buNone/>
              <a:defRPr b="1" i="0" sz="5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8" name="Google Shape;7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433" y="198708"/>
            <a:ext cx="556192" cy="218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 showMasterSp="0">
  <p:cSld name="Custom Layou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73834" y="13220"/>
            <a:ext cx="977125" cy="50552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type="title"/>
          </p:nvPr>
        </p:nvSpPr>
        <p:spPr>
          <a:xfrm>
            <a:off x="8792" y="81728"/>
            <a:ext cx="11271738" cy="753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  <a:defRPr b="1" i="0" sz="4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3"/>
          <p:cNvSpPr txBox="1"/>
          <p:nvPr/>
        </p:nvSpPr>
        <p:spPr>
          <a:xfrm>
            <a:off x="11740673" y="6488722"/>
            <a:ext cx="45425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5;p3"/>
          <p:cNvCxnSpPr/>
          <p:nvPr/>
        </p:nvCxnSpPr>
        <p:spPr>
          <a:xfrm>
            <a:off x="0" y="879228"/>
            <a:ext cx="12192000" cy="0"/>
          </a:xfrm>
          <a:prstGeom prst="straightConnector1">
            <a:avLst/>
          </a:prstGeom>
          <a:noFill/>
          <a:ln cap="flat" cmpd="sng" w="57150">
            <a:solidFill>
              <a:srgbClr val="E4610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10540" y="1178047"/>
            <a:ext cx="11089798" cy="4897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572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7200" lvl="1" marL="9144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7200" lvl="2" marL="13716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7200" lvl="3" marL="18288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7200" lvl="4" marL="22860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or End Slide">
  <p:cSld name="Section Header or End 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Google Shape;29;p4"/>
          <p:cNvCxnSpPr/>
          <p:nvPr/>
        </p:nvCxnSpPr>
        <p:spPr>
          <a:xfrm>
            <a:off x="272085" y="513091"/>
            <a:ext cx="2674747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4"/>
          <p:cNvCxnSpPr/>
          <p:nvPr/>
        </p:nvCxnSpPr>
        <p:spPr>
          <a:xfrm>
            <a:off x="3376635" y="513091"/>
            <a:ext cx="8485403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272085" y="4258733"/>
            <a:ext cx="11589952" cy="1253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44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b="1" i="0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2" type="body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53"/>
              </a:spcBef>
              <a:spcAft>
                <a:spcPts val="0"/>
              </a:spcAft>
              <a:buClr>
                <a:srgbClr val="FF0000"/>
              </a:buClr>
              <a:buSzPts val="4267"/>
              <a:buFont typeface="Arial"/>
              <a:buNone/>
              <a:defRPr b="0" i="1" sz="4267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433" y="198708"/>
            <a:ext cx="556192" cy="218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 showMasterSp="0">
  <p:cSld name="2_Custom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792" y="81728"/>
            <a:ext cx="11271738" cy="753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  <a:defRPr b="1" i="0" sz="4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5"/>
          <p:cNvSpPr txBox="1"/>
          <p:nvPr/>
        </p:nvSpPr>
        <p:spPr>
          <a:xfrm>
            <a:off x="11740673" y="6488722"/>
            <a:ext cx="45425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Google Shape;37;p5"/>
          <p:cNvCxnSpPr/>
          <p:nvPr/>
        </p:nvCxnSpPr>
        <p:spPr>
          <a:xfrm>
            <a:off x="0" y="879228"/>
            <a:ext cx="12194932" cy="0"/>
          </a:xfrm>
          <a:prstGeom prst="straightConnector1">
            <a:avLst/>
          </a:prstGeom>
          <a:noFill/>
          <a:ln cap="flat" cmpd="sng" w="57150">
            <a:solidFill>
              <a:srgbClr val="E4610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492003" y="1160892"/>
            <a:ext cx="11248670" cy="5257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»"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73834" y="13220"/>
            <a:ext cx="977125" cy="50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Overview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6"/>
          <p:cNvCxnSpPr/>
          <p:nvPr/>
        </p:nvCxnSpPr>
        <p:spPr>
          <a:xfrm>
            <a:off x="272085" y="512494"/>
            <a:ext cx="2674747" cy="0"/>
          </a:xfrm>
          <a:prstGeom prst="straightConnector1">
            <a:avLst/>
          </a:prstGeom>
          <a:noFill/>
          <a:ln cap="flat" cmpd="sng" w="25400">
            <a:solidFill>
              <a:srgbClr val="E4610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" name="Google Shape;42;p6"/>
          <p:cNvCxnSpPr/>
          <p:nvPr/>
        </p:nvCxnSpPr>
        <p:spPr>
          <a:xfrm>
            <a:off x="3376635" y="512494"/>
            <a:ext cx="8485403" cy="0"/>
          </a:xfrm>
          <a:prstGeom prst="straightConnector1">
            <a:avLst/>
          </a:prstGeom>
          <a:noFill/>
          <a:ln cap="flat" cmpd="sng" w="12700">
            <a:solidFill>
              <a:srgbClr val="E4610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272086" y="987157"/>
            <a:ext cx="3607765" cy="4522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53"/>
              </a:spcBef>
              <a:spcAft>
                <a:spcPts val="0"/>
              </a:spcAft>
              <a:buClr>
                <a:srgbClr val="E46102"/>
              </a:buClr>
              <a:buSzPts val="4267"/>
              <a:buFont typeface="Arial"/>
              <a:buNone/>
              <a:defRPr b="1" i="0" sz="4267" u="none" cap="none" strike="noStrike">
                <a:solidFill>
                  <a:srgbClr val="E4610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body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marR="0" rtl="0" algn="l">
              <a:spcBef>
                <a:spcPts val="533"/>
              </a:spcBef>
              <a:spcAft>
                <a:spcPts val="0"/>
              </a:spcAft>
              <a:buClr>
                <a:srgbClr val="E46102"/>
              </a:buClr>
              <a:buSzPts val="2667"/>
              <a:buFont typeface="Noto Sans Symbols"/>
              <a:buChar char="▪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E4610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4045" lvl="2" marL="1371600" marR="0" rtl="0" algn="l">
              <a:spcBef>
                <a:spcPts val="427"/>
              </a:spcBef>
              <a:spcAft>
                <a:spcPts val="0"/>
              </a:spcAft>
              <a:buClr>
                <a:srgbClr val="E46102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spcBef>
                <a:spcPts val="373"/>
              </a:spcBef>
              <a:spcAft>
                <a:spcPts val="0"/>
              </a:spcAft>
              <a:buClr>
                <a:srgbClr val="D95E00"/>
              </a:buClr>
              <a:buSzPts val="1867"/>
              <a:buFont typeface="NTR"/>
              <a:buChar char="&gt;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D95E00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93"/>
              </a:spcBef>
              <a:spcAft>
                <a:spcPts val="0"/>
              </a:spcAft>
              <a:buClr>
                <a:srgbClr val="D95E00"/>
              </a:buClr>
              <a:buSzPts val="1467"/>
              <a:buFont typeface="NTR"/>
              <a:buNone/>
              <a:defRPr b="0" i="0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67"/>
              </a:spcBef>
              <a:spcAft>
                <a:spcPts val="0"/>
              </a:spcAft>
              <a:buClr>
                <a:srgbClr val="D95E00"/>
              </a:buClr>
              <a:buSzPts val="1333"/>
              <a:buFont typeface="Noto Sans Symbols"/>
              <a:buNone/>
              <a:defRPr b="0" i="0" sz="1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4" type="body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53"/>
              </a:spcBef>
              <a:spcAft>
                <a:spcPts val="0"/>
              </a:spcAft>
              <a:buClr>
                <a:srgbClr val="FF0000"/>
              </a:buClr>
              <a:buSzPts val="4267"/>
              <a:buFont typeface="Arial"/>
              <a:buNone/>
              <a:defRPr b="0" i="1" sz="4267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  <a:defRPr b="1" i="0" sz="4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oogle Shape;50;p8"/>
          <p:cNvCxnSpPr/>
          <p:nvPr/>
        </p:nvCxnSpPr>
        <p:spPr>
          <a:xfrm>
            <a:off x="272085" y="513092"/>
            <a:ext cx="2674747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3376635" y="513092"/>
            <a:ext cx="8485403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53"/>
              </a:spcBef>
              <a:spcAft>
                <a:spcPts val="0"/>
              </a:spcAft>
              <a:buClr>
                <a:srgbClr val="FF0000"/>
              </a:buClr>
              <a:buSzPts val="4267"/>
              <a:buFont typeface="Arial"/>
              <a:buNone/>
              <a:defRPr b="0" i="1" sz="4267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272085" y="958452"/>
            <a:ext cx="11589952" cy="696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747"/>
              </a:spcBef>
              <a:spcAft>
                <a:spcPts val="0"/>
              </a:spcAft>
              <a:buClr>
                <a:srgbClr val="E46102"/>
              </a:buClr>
              <a:buSzPts val="3733"/>
              <a:buFont typeface="Arial"/>
              <a:buNone/>
              <a:defRPr b="1" i="0" sz="3733" u="none" cap="none" strike="noStrike">
                <a:solidFill>
                  <a:srgbClr val="E4610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3" type="body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E46102"/>
              </a:buClr>
              <a:buSzPts val="3200"/>
              <a:buFont typeface="Noto Sans Symbols"/>
              <a:buChar char="▪"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7954" lvl="1" marL="914400" marR="0" rtl="0" algn="l">
              <a:spcBef>
                <a:spcPts val="533"/>
              </a:spcBef>
              <a:spcAft>
                <a:spcPts val="0"/>
              </a:spcAft>
              <a:buClr>
                <a:srgbClr val="E46102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4610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4045" lvl="3" marL="1828800" marR="0" rtl="0" algn="l">
              <a:spcBef>
                <a:spcPts val="427"/>
              </a:spcBef>
              <a:spcAft>
                <a:spcPts val="0"/>
              </a:spcAft>
              <a:buClr>
                <a:srgbClr val="D95E00"/>
              </a:buClr>
              <a:buSzPts val="2133"/>
              <a:buFont typeface="NTR"/>
              <a:buChar char="&gt;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spcBef>
                <a:spcPts val="373"/>
              </a:spcBef>
              <a:spcAft>
                <a:spcPts val="0"/>
              </a:spcAft>
              <a:buClr>
                <a:srgbClr val="D95E00"/>
              </a:buClr>
              <a:buSzPts val="1867"/>
              <a:buFont typeface="Noto Sans Symbol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D95E00"/>
              </a:buClr>
              <a:buSzPts val="1600"/>
              <a:buFont typeface="NTR"/>
              <a:buChar char="&gt;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3245" lvl="6" marL="3200400" marR="0" rtl="0" algn="l">
              <a:spcBef>
                <a:spcPts val="267"/>
              </a:spcBef>
              <a:spcAft>
                <a:spcPts val="0"/>
              </a:spcAft>
              <a:buClr>
                <a:srgbClr val="D95E00"/>
              </a:buClr>
              <a:buSzPts val="1333"/>
              <a:buFont typeface="Noto Sans Symbols"/>
              <a:buChar char="▪"/>
              <a:defRPr b="0" i="0" sz="1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rgbClr val="D95E00"/>
              </a:buClr>
              <a:buSzPts val="1200"/>
              <a:buFont typeface="NTR"/>
              <a:buChar char="&gt;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-Page Content">
  <p:cSld name="Full-Page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9"/>
          <p:cNvCxnSpPr/>
          <p:nvPr/>
        </p:nvCxnSpPr>
        <p:spPr>
          <a:xfrm>
            <a:off x="272085" y="513092"/>
            <a:ext cx="2674747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9"/>
          <p:cNvCxnSpPr/>
          <p:nvPr/>
        </p:nvCxnSpPr>
        <p:spPr>
          <a:xfrm>
            <a:off x="3376635" y="513092"/>
            <a:ext cx="8485403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53"/>
              </a:spcBef>
              <a:spcAft>
                <a:spcPts val="0"/>
              </a:spcAft>
              <a:buClr>
                <a:srgbClr val="FF0000"/>
              </a:buClr>
              <a:buSzPts val="4267"/>
              <a:buFont typeface="Arial"/>
              <a:buNone/>
              <a:defRPr b="0" i="1" sz="4267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None/>
              <a:defRPr b="0" i="1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0"/>
          <p:cNvCxnSpPr/>
          <p:nvPr/>
        </p:nvCxnSpPr>
        <p:spPr>
          <a:xfrm>
            <a:off x="272085" y="513092"/>
            <a:ext cx="2674747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0"/>
          <p:cNvCxnSpPr/>
          <p:nvPr/>
        </p:nvCxnSpPr>
        <p:spPr>
          <a:xfrm>
            <a:off x="3376635" y="513092"/>
            <a:ext cx="8485403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53"/>
              </a:spcBef>
              <a:spcAft>
                <a:spcPts val="0"/>
              </a:spcAft>
              <a:buClr>
                <a:srgbClr val="FF0000"/>
              </a:buClr>
              <a:buSzPts val="4267"/>
              <a:buFont typeface="Arial"/>
              <a:buNone/>
              <a:defRPr b="0" i="1" sz="4267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2" type="body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None/>
              <a:defRPr b="0" i="1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3" type="body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None/>
              <a:defRPr b="0" i="1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10703378" y="257543"/>
            <a:ext cx="1241077" cy="240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|  </a:t>
            </a:r>
            <a:fld id="{00000000-1234-1234-1234-123412341234}" type="slidenum">
              <a:rPr b="0" i="0" lang="en-US" sz="1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3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58433" y="198708"/>
            <a:ext cx="556192" cy="21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48992" y="304811"/>
            <a:ext cx="2258261" cy="13495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489001" y="3269742"/>
            <a:ext cx="11314500" cy="13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Ayush Kumar Shah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Kai North</a:t>
            </a:r>
            <a:endParaRPr/>
          </a:p>
        </p:txBody>
      </p:sp>
      <p:sp>
        <p:nvSpPr>
          <p:cNvPr id="85" name="Google Shape;85;p13"/>
          <p:cNvSpPr txBox="1"/>
          <p:nvPr>
            <p:ph idx="2" type="body"/>
          </p:nvPr>
        </p:nvSpPr>
        <p:spPr>
          <a:xfrm>
            <a:off x="1780697" y="5150586"/>
            <a:ext cx="85536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br>
              <a:rPr b="1" lang="en-US" sz="18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1" lang="en-US" sz="1800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rPr>
              <a:t>Date: 3 Dec 2020</a:t>
            </a:r>
            <a:endParaRPr sz="1800">
              <a:solidFill>
                <a:srgbClr val="7F7F7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" name="Google Shape;86;p13"/>
          <p:cNvSpPr txBox="1"/>
          <p:nvPr>
            <p:ph idx="4" type="body"/>
          </p:nvPr>
        </p:nvSpPr>
        <p:spPr>
          <a:xfrm>
            <a:off x="100362" y="865574"/>
            <a:ext cx="12091639" cy="1517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Quantitative Foundations</a:t>
            </a:r>
            <a:endParaRPr sz="4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Project 4: Dimensionality Reduction and Classification</a:t>
            </a:r>
            <a:endParaRPr sz="4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8792" y="81728"/>
            <a:ext cx="11271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lang="en-US" sz="3400"/>
              <a:t>Differences between reconstructed and original images</a:t>
            </a:r>
            <a:endParaRPr sz="3400"/>
          </a:p>
        </p:txBody>
      </p:sp>
      <p:sp>
        <p:nvSpPr>
          <p:cNvPr id="167" name="Google Shape;167;p22"/>
          <p:cNvSpPr txBox="1"/>
          <p:nvPr/>
        </p:nvSpPr>
        <p:spPr>
          <a:xfrm>
            <a:off x="1240175" y="3857750"/>
            <a:ext cx="32901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75" y="1784500"/>
            <a:ext cx="6314550" cy="296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0973" y="1836603"/>
            <a:ext cx="6092550" cy="285892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>
            <a:off x="896150" y="4631750"/>
            <a:ext cx="4952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Original Faces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6650475" y="4631750"/>
            <a:ext cx="4952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Reconstructed Faces using 200 Eigenfaces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8792" y="81728"/>
            <a:ext cx="11271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lang="en-US" sz="3400"/>
              <a:t>Differences between reconstructed and original images</a:t>
            </a:r>
            <a:endParaRPr sz="3400"/>
          </a:p>
        </p:txBody>
      </p:sp>
      <p:sp>
        <p:nvSpPr>
          <p:cNvPr id="178" name="Google Shape;178;p23"/>
          <p:cNvSpPr txBox="1"/>
          <p:nvPr/>
        </p:nvSpPr>
        <p:spPr>
          <a:xfrm>
            <a:off x="1240175" y="3857750"/>
            <a:ext cx="32901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75" y="1784500"/>
            <a:ext cx="6314550" cy="296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0973" y="1836603"/>
            <a:ext cx="6092550" cy="285892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896150" y="4631750"/>
            <a:ext cx="4952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Original Faces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6650475" y="4631750"/>
            <a:ext cx="4952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Reconstructed Faces using 250 Eigenfaces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8792" y="81728"/>
            <a:ext cx="11271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lang="en-US" sz="3400"/>
              <a:t>Differences between reconstructed and original images</a:t>
            </a:r>
            <a:endParaRPr sz="3400"/>
          </a:p>
        </p:txBody>
      </p:sp>
      <p:sp>
        <p:nvSpPr>
          <p:cNvPr id="189" name="Google Shape;189;p24"/>
          <p:cNvSpPr txBox="1"/>
          <p:nvPr/>
        </p:nvSpPr>
        <p:spPr>
          <a:xfrm>
            <a:off x="1240175" y="3857750"/>
            <a:ext cx="32901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75" y="1784500"/>
            <a:ext cx="6314550" cy="296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0973" y="1836603"/>
            <a:ext cx="6092550" cy="285892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/>
        </p:nvSpPr>
        <p:spPr>
          <a:xfrm>
            <a:off x="896150" y="4631750"/>
            <a:ext cx="4952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Original Faces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6650475" y="4631750"/>
            <a:ext cx="4952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Reconstructed Faces using 275 Eigenfaces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8792" y="81728"/>
            <a:ext cx="11271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lang="en-US" sz="3400"/>
              <a:t>Differences between reconstructed and original images</a:t>
            </a:r>
            <a:endParaRPr sz="3400"/>
          </a:p>
        </p:txBody>
      </p:sp>
      <p:sp>
        <p:nvSpPr>
          <p:cNvPr id="200" name="Google Shape;200;p25"/>
          <p:cNvSpPr txBox="1"/>
          <p:nvPr/>
        </p:nvSpPr>
        <p:spPr>
          <a:xfrm>
            <a:off x="1240175" y="3857750"/>
            <a:ext cx="32901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75" y="1784500"/>
            <a:ext cx="6314550" cy="296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0973" y="1836603"/>
            <a:ext cx="6092550" cy="285892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896150" y="4631750"/>
            <a:ext cx="4952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Original Faces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6650475" y="4631750"/>
            <a:ext cx="4952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Reconstructed Faces using 300 Eigenfaces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8792" y="81728"/>
            <a:ext cx="11271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lang="en-US" sz="3400"/>
              <a:t>Differences between reconstructed and original images</a:t>
            </a:r>
            <a:endParaRPr sz="3400"/>
          </a:p>
        </p:txBody>
      </p:sp>
      <p:sp>
        <p:nvSpPr>
          <p:cNvPr id="211" name="Google Shape;211;p26"/>
          <p:cNvSpPr txBox="1"/>
          <p:nvPr/>
        </p:nvSpPr>
        <p:spPr>
          <a:xfrm>
            <a:off x="1240175" y="3857750"/>
            <a:ext cx="32901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75" y="1784500"/>
            <a:ext cx="6314550" cy="296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0973" y="1836603"/>
            <a:ext cx="6092550" cy="285892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/>
        </p:nvSpPr>
        <p:spPr>
          <a:xfrm>
            <a:off x="896150" y="4631750"/>
            <a:ext cx="4952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Original Faces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6650475" y="4631750"/>
            <a:ext cx="4952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Reconstructed Faces using 325 Eigenfaces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8792" y="81728"/>
            <a:ext cx="11271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lang="en-US" sz="3400"/>
              <a:t>Differences between reconstructed and original images</a:t>
            </a:r>
            <a:endParaRPr sz="3400"/>
          </a:p>
        </p:txBody>
      </p:sp>
      <p:sp>
        <p:nvSpPr>
          <p:cNvPr id="222" name="Google Shape;222;p27"/>
          <p:cNvSpPr txBox="1"/>
          <p:nvPr/>
        </p:nvSpPr>
        <p:spPr>
          <a:xfrm>
            <a:off x="1240175" y="3857750"/>
            <a:ext cx="32901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75" y="1784500"/>
            <a:ext cx="6314550" cy="296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0973" y="1836603"/>
            <a:ext cx="6092550" cy="285892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/>
        </p:nvSpPr>
        <p:spPr>
          <a:xfrm>
            <a:off x="896150" y="4631750"/>
            <a:ext cx="4952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Original Faces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6650475" y="4631750"/>
            <a:ext cx="4952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Reconstructed Faces using 350 Eigenfaces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8792" y="81728"/>
            <a:ext cx="11271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lang="en-US" sz="3400"/>
              <a:t>Differences between reconstructed and original images</a:t>
            </a:r>
            <a:endParaRPr sz="3400"/>
          </a:p>
        </p:txBody>
      </p:sp>
      <p:sp>
        <p:nvSpPr>
          <p:cNvPr id="233" name="Google Shape;233;p28"/>
          <p:cNvSpPr txBox="1"/>
          <p:nvPr/>
        </p:nvSpPr>
        <p:spPr>
          <a:xfrm>
            <a:off x="1240175" y="3857750"/>
            <a:ext cx="32901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75" y="1784500"/>
            <a:ext cx="6314550" cy="296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0973" y="1836603"/>
            <a:ext cx="6092550" cy="285892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/>
        </p:nvSpPr>
        <p:spPr>
          <a:xfrm>
            <a:off x="896150" y="4631750"/>
            <a:ext cx="4952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Original Faces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6650475" y="4631750"/>
            <a:ext cx="4952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Reconstructed Faces using 375 Eigenfaces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8792" y="81728"/>
            <a:ext cx="11271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lang="en-US" sz="3400"/>
              <a:t>Differences between reconstructed and original images</a:t>
            </a:r>
            <a:endParaRPr sz="3400"/>
          </a:p>
        </p:txBody>
      </p:sp>
      <p:sp>
        <p:nvSpPr>
          <p:cNvPr id="244" name="Google Shape;244;p29"/>
          <p:cNvSpPr txBox="1"/>
          <p:nvPr/>
        </p:nvSpPr>
        <p:spPr>
          <a:xfrm>
            <a:off x="1240175" y="3857750"/>
            <a:ext cx="32901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75" y="1784500"/>
            <a:ext cx="6314550" cy="296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0973" y="1836603"/>
            <a:ext cx="6092550" cy="285892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/>
        </p:nvSpPr>
        <p:spPr>
          <a:xfrm>
            <a:off x="896150" y="4631750"/>
            <a:ext cx="4952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Original Faces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6650475" y="4631750"/>
            <a:ext cx="4952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Reconstructed Faces using 400 Eigenfaces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8792" y="81728"/>
            <a:ext cx="11271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lang="en-US" sz="3400"/>
              <a:t>N</a:t>
            </a:r>
            <a:r>
              <a:rPr lang="en-US" sz="3400"/>
              <a:t>o.</a:t>
            </a:r>
            <a:r>
              <a:rPr lang="en-US" sz="3400"/>
              <a:t> of eigenfaces required for reconstruction</a:t>
            </a:r>
            <a:endParaRPr sz="3400"/>
          </a:p>
        </p:txBody>
      </p:sp>
      <p:sp>
        <p:nvSpPr>
          <p:cNvPr id="255" name="Google Shape;255;p30"/>
          <p:cNvSpPr txBox="1"/>
          <p:nvPr/>
        </p:nvSpPr>
        <p:spPr>
          <a:xfrm>
            <a:off x="1240175" y="3857750"/>
            <a:ext cx="32901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50" y="961003"/>
            <a:ext cx="7356926" cy="551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 txBox="1"/>
          <p:nvPr/>
        </p:nvSpPr>
        <p:spPr>
          <a:xfrm>
            <a:off x="7859000" y="1386175"/>
            <a:ext cx="3792300" cy="23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Reasonable</a:t>
            </a: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 Error was defined by visual </a:t>
            </a: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observation</a:t>
            </a: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 and Mean Squared Error (MSE):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350 Eigenfaces required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MSE of 11.073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8" name="Google Shape;258;p30"/>
          <p:cNvPicPr preferRelativeResize="0"/>
          <p:nvPr/>
        </p:nvPicPr>
        <p:blipFill rotWithShape="1">
          <a:blip r:embed="rId4">
            <a:alphaModFix/>
          </a:blip>
          <a:srcRect b="0" l="10159" r="40474" t="7244"/>
          <a:stretch/>
        </p:blipFill>
        <p:spPr>
          <a:xfrm>
            <a:off x="7905675" y="3696775"/>
            <a:ext cx="3065830" cy="270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type="title"/>
          </p:nvPr>
        </p:nvSpPr>
        <p:spPr>
          <a:xfrm>
            <a:off x="8792" y="81728"/>
            <a:ext cx="11271600" cy="75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65" name="Google Shape;265;p31"/>
          <p:cNvSpPr txBox="1"/>
          <p:nvPr>
            <p:ph idx="1" type="body"/>
          </p:nvPr>
        </p:nvSpPr>
        <p:spPr>
          <a:xfrm>
            <a:off x="410540" y="1178047"/>
            <a:ext cx="11089800" cy="489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Droid Serif"/>
              <a:buAutoNum type="arabicPeriod"/>
            </a:pPr>
            <a:r>
              <a:rPr lang="en-US" sz="2000">
                <a:latin typeface="Droid Serif"/>
                <a:ea typeface="Droid Serif"/>
                <a:cs typeface="Droid Serif"/>
                <a:sym typeface="Droid Serif"/>
              </a:rPr>
              <a:t>Leading eigenfaces display </a:t>
            </a:r>
            <a:r>
              <a:rPr lang="en-US" sz="2000">
                <a:latin typeface="Droid Serif"/>
                <a:ea typeface="Droid Serif"/>
                <a:cs typeface="Droid Serif"/>
                <a:sym typeface="Droid Serif"/>
              </a:rPr>
              <a:t>fundamental </a:t>
            </a:r>
            <a:r>
              <a:rPr lang="en-US" sz="2000">
                <a:latin typeface="Droid Serif"/>
                <a:ea typeface="Droid Serif"/>
                <a:cs typeface="Droid Serif"/>
                <a:sym typeface="Droid Serif"/>
              </a:rPr>
              <a:t>facial features:  chin,  mouth, nose, ears, hair. </a:t>
            </a:r>
            <a:endParaRPr sz="2000"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0" marL="45720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Droid Serif"/>
              <a:buAutoNum type="arabicPeriod"/>
            </a:pPr>
            <a:r>
              <a:rPr lang="en-US" sz="2000">
                <a:latin typeface="Droid Serif"/>
                <a:ea typeface="Droid Serif"/>
                <a:cs typeface="Droid Serif"/>
                <a:sym typeface="Droid Serif"/>
              </a:rPr>
              <a:t>The first 50 eigenfaces represent around 81.6 % of total variance and the first 350 represent 99.42 %.</a:t>
            </a:r>
            <a:endParaRPr sz="2000">
              <a:latin typeface="Droid Serif"/>
              <a:ea typeface="Droid Serif"/>
              <a:cs typeface="Droid Serif"/>
              <a:sym typeface="Droid Serif"/>
            </a:endParaRPr>
          </a:p>
          <a:p>
            <a:pPr indent="-355600" lvl="0" marL="45720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Droid Serif"/>
              <a:buAutoNum type="arabicPeriod"/>
            </a:pPr>
            <a:r>
              <a:rPr lang="en-US" sz="2000">
                <a:latin typeface="Droid Serif"/>
                <a:ea typeface="Droid Serif"/>
                <a:cs typeface="Droid Serif"/>
                <a:sym typeface="Droid Serif"/>
              </a:rPr>
              <a:t>PCA able to reduce 10,304 dimensions to 350 dimensions with extremely low reconstruction error (MSE = 11.073). Also, for 400 dimensions (MSE ~ 0)</a:t>
            </a:r>
            <a:endParaRPr sz="2000"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457200" rtl="0" algn="just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01050" y="4102617"/>
            <a:ext cx="11589900" cy="254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40"/>
              </a:spcBef>
              <a:spcAft>
                <a:spcPts val="0"/>
              </a:spcAft>
              <a:buNone/>
            </a:pPr>
            <a:r>
              <a:rPr lang="en-US"/>
              <a:t>Using PCA to extract eigenfaces</a:t>
            </a:r>
            <a:endParaRPr/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43475" y="5511826"/>
            <a:ext cx="12192000" cy="1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idx="1" type="body"/>
          </p:nvPr>
        </p:nvSpPr>
        <p:spPr>
          <a:xfrm>
            <a:off x="272085" y="2095825"/>
            <a:ext cx="11589952" cy="1253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272" name="Google Shape;272;p32"/>
          <p:cNvSpPr txBox="1"/>
          <p:nvPr/>
        </p:nvSpPr>
        <p:spPr>
          <a:xfrm>
            <a:off x="1596762" y="4204678"/>
            <a:ext cx="874577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8792" y="81728"/>
            <a:ext cx="11271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lang="en-US" sz="3400"/>
              <a:t>How do the leading eigenfaces look like as an image?</a:t>
            </a:r>
            <a:endParaRPr sz="3400"/>
          </a:p>
        </p:txBody>
      </p:sp>
      <p:sp>
        <p:nvSpPr>
          <p:cNvPr id="100" name="Google Shape;100;p15"/>
          <p:cNvSpPr txBox="1"/>
          <p:nvPr/>
        </p:nvSpPr>
        <p:spPr>
          <a:xfrm>
            <a:off x="1240175" y="3857750"/>
            <a:ext cx="32901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31186" l="11702" r="8577" t="0"/>
          <a:stretch/>
        </p:blipFill>
        <p:spPr>
          <a:xfrm>
            <a:off x="3436350" y="1518400"/>
            <a:ext cx="8335300" cy="337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 b="9412" l="25472" r="21842" t="0"/>
          <a:stretch/>
        </p:blipFill>
        <p:spPr>
          <a:xfrm>
            <a:off x="186950" y="1600050"/>
            <a:ext cx="2555424" cy="32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8800" y="81725"/>
            <a:ext cx="118425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lang="en-US" sz="3400"/>
              <a:t>How does the importance of the eigenfaces decrease?</a:t>
            </a:r>
            <a:endParaRPr sz="3400"/>
          </a:p>
        </p:txBody>
      </p:sp>
      <p:sp>
        <p:nvSpPr>
          <p:cNvPr id="109" name="Google Shape;109;p16"/>
          <p:cNvSpPr txBox="1"/>
          <p:nvPr/>
        </p:nvSpPr>
        <p:spPr>
          <a:xfrm>
            <a:off x="1240175" y="3857750"/>
            <a:ext cx="32901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4075" y="1600100"/>
            <a:ext cx="5457400" cy="409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500" y="1518375"/>
            <a:ext cx="5635376" cy="42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8800" y="81725"/>
            <a:ext cx="118425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lang="en-US" sz="3400"/>
              <a:t>How does the importance of the eigenfaces decrease?</a:t>
            </a:r>
            <a:endParaRPr sz="3400"/>
          </a:p>
        </p:txBody>
      </p:sp>
      <p:sp>
        <p:nvSpPr>
          <p:cNvPr id="118" name="Google Shape;118;p17"/>
          <p:cNvSpPr txBox="1"/>
          <p:nvPr/>
        </p:nvSpPr>
        <p:spPr>
          <a:xfrm>
            <a:off x="1240175" y="3857750"/>
            <a:ext cx="32901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4075" y="1600100"/>
            <a:ext cx="5457400" cy="409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500" y="1518375"/>
            <a:ext cx="5635376" cy="42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301050" y="4102617"/>
            <a:ext cx="11589900" cy="254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440"/>
              </a:spcBef>
              <a:spcAft>
                <a:spcPts val="0"/>
              </a:spcAft>
              <a:buNone/>
            </a:pPr>
            <a:r>
              <a:rPr lang="en-US"/>
              <a:t>Face Reconstruction with PCA</a:t>
            </a:r>
            <a:endParaRPr/>
          </a:p>
        </p:txBody>
      </p:sp>
      <p:sp>
        <p:nvSpPr>
          <p:cNvPr id="127" name="Google Shape;127;p18"/>
          <p:cNvSpPr txBox="1"/>
          <p:nvPr>
            <p:ph idx="2" type="body"/>
          </p:nvPr>
        </p:nvSpPr>
        <p:spPr>
          <a:xfrm>
            <a:off x="272075" y="5511826"/>
            <a:ext cx="12192000" cy="14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8792" y="81728"/>
            <a:ext cx="11271738" cy="753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lang="en-US" sz="3400"/>
              <a:t>Differences between reconstructed and original images</a:t>
            </a:r>
            <a:endParaRPr sz="3400"/>
          </a:p>
        </p:txBody>
      </p:sp>
      <p:sp>
        <p:nvSpPr>
          <p:cNvPr id="134" name="Google Shape;134;p19"/>
          <p:cNvSpPr txBox="1"/>
          <p:nvPr/>
        </p:nvSpPr>
        <p:spPr>
          <a:xfrm>
            <a:off x="1240175" y="3857750"/>
            <a:ext cx="32901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75" y="1784500"/>
            <a:ext cx="6314550" cy="296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0973" y="1836603"/>
            <a:ext cx="6092550" cy="285892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896150" y="4631750"/>
            <a:ext cx="4952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Original Faces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6650475" y="4631750"/>
            <a:ext cx="4952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Reconstructed Faces using 50 Eigenfaces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8792" y="81728"/>
            <a:ext cx="11271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lang="en-US" sz="3400"/>
              <a:t>Differences between reconstructed and original images</a:t>
            </a:r>
            <a:endParaRPr sz="3400"/>
          </a:p>
        </p:txBody>
      </p:sp>
      <p:sp>
        <p:nvSpPr>
          <p:cNvPr id="145" name="Google Shape;145;p20"/>
          <p:cNvSpPr txBox="1"/>
          <p:nvPr/>
        </p:nvSpPr>
        <p:spPr>
          <a:xfrm>
            <a:off x="1240175" y="3857750"/>
            <a:ext cx="32901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75" y="1784500"/>
            <a:ext cx="6314550" cy="296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0973" y="1836603"/>
            <a:ext cx="6092550" cy="2858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896150" y="4631750"/>
            <a:ext cx="4952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Original Faces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6650475" y="4631750"/>
            <a:ext cx="4952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Reconstructed Faces using 100 Eigenfaces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8792" y="81728"/>
            <a:ext cx="11271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lang="en-US" sz="3400"/>
              <a:t>Differences between reconstructed and original images</a:t>
            </a:r>
            <a:endParaRPr sz="3400"/>
          </a:p>
        </p:txBody>
      </p:sp>
      <p:sp>
        <p:nvSpPr>
          <p:cNvPr id="156" name="Google Shape;156;p21"/>
          <p:cNvSpPr txBox="1"/>
          <p:nvPr/>
        </p:nvSpPr>
        <p:spPr>
          <a:xfrm>
            <a:off x="1240175" y="3857750"/>
            <a:ext cx="32901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75" y="1784500"/>
            <a:ext cx="6314550" cy="296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0973" y="1836603"/>
            <a:ext cx="6092550" cy="285892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896150" y="4631750"/>
            <a:ext cx="4952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Original Faces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6650475" y="4631750"/>
            <a:ext cx="49524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Reconstructed Faces using 150 Eigenfaces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IT">
  <a:themeElements>
    <a:clrScheme name="RIT">
      <a:dk1>
        <a:srgbClr val="000000"/>
      </a:dk1>
      <a:lt1>
        <a:srgbClr val="FFFFFF"/>
      </a:lt1>
      <a:dk2>
        <a:srgbClr val="E36102"/>
      </a:dk2>
      <a:lt2>
        <a:srgbClr val="EEEEEE"/>
      </a:lt2>
      <a:accent1>
        <a:srgbClr val="83BD00"/>
      </a:accent1>
      <a:accent2>
        <a:srgbClr val="C3D600"/>
      </a:accent2>
      <a:accent3>
        <a:srgbClr val="009CBD"/>
      </a:accent3>
      <a:accent4>
        <a:srgbClr val="7D55C7"/>
      </a:accent4>
      <a:accent5>
        <a:srgbClr val="DA281C"/>
      </a:accent5>
      <a:accent6>
        <a:srgbClr val="F6BE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